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77" r:id="rId4"/>
    <p:sldId id="279" r:id="rId5"/>
    <p:sldId id="280" r:id="rId6"/>
    <p:sldId id="287" r:id="rId7"/>
    <p:sldId id="284" r:id="rId8"/>
    <p:sldId id="285" r:id="rId9"/>
    <p:sldId id="286" r:id="rId10"/>
    <p:sldId id="281" r:id="rId11"/>
    <p:sldId id="290" r:id="rId12"/>
    <p:sldId id="291" r:id="rId13"/>
    <p:sldId id="288" r:id="rId14"/>
    <p:sldId id="289" r:id="rId15"/>
    <p:sldId id="282" r:id="rId16"/>
    <p:sldId id="283" r:id="rId17"/>
    <p:sldId id="292" r:id="rId18"/>
    <p:sldId id="27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1A1E4E"/>
    <a:srgbClr val="2F368D"/>
    <a:srgbClr val="7575CF"/>
    <a:srgbClr val="DD6990"/>
    <a:srgbClr val="DB624F"/>
    <a:srgbClr val="E59183"/>
    <a:srgbClr val="F4CE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949" autoAdjust="0"/>
  </p:normalViewPr>
  <p:slideViewPr>
    <p:cSldViewPr snapToGrid="0">
      <p:cViewPr varScale="1">
        <p:scale>
          <a:sx n="81" d="100"/>
          <a:sy n="81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812C-C369-4DFA-9FE8-BC5E653BC609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98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812C-C369-4DFA-9FE8-BC5E653BC609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09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812C-C369-4DFA-9FE8-BC5E653BC609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812C-C369-4DFA-9FE8-BC5E653BC609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3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812C-C369-4DFA-9FE8-BC5E653BC609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812C-C369-4DFA-9FE8-BC5E653BC609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88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812C-C369-4DFA-9FE8-BC5E653BC609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63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812C-C369-4DFA-9FE8-BC5E653BC609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04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812C-C369-4DFA-9FE8-BC5E653BC609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88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812C-C369-4DFA-9FE8-BC5E653BC609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167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812C-C369-4DFA-9FE8-BC5E653BC609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30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7812C-C369-4DFA-9FE8-BC5E653BC609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22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1" y="-675060"/>
            <a:ext cx="2384795" cy="2627684"/>
            <a:chOff x="-1" y="-675060"/>
            <a:chExt cx="2384795" cy="2627684"/>
          </a:xfrm>
        </p:grpSpPr>
        <p:sp>
          <p:nvSpPr>
            <p:cNvPr id="5" name="직각 삼각형 4"/>
            <p:cNvSpPr/>
            <p:nvPr/>
          </p:nvSpPr>
          <p:spPr>
            <a:xfrm rot="18900000">
              <a:off x="1034677" y="-675060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-1" y="-1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 rot="10800000">
            <a:off x="9807205" y="4906590"/>
            <a:ext cx="2384795" cy="2627684"/>
            <a:chOff x="8582025" y="3715965"/>
            <a:chExt cx="2384795" cy="2627684"/>
          </a:xfrm>
        </p:grpSpPr>
        <p:sp>
          <p:nvSpPr>
            <p:cNvPr id="6" name="직각 삼각형 5"/>
            <p:cNvSpPr/>
            <p:nvPr/>
          </p:nvSpPr>
          <p:spPr>
            <a:xfrm rot="18900000">
              <a:off x="9616703" y="3715965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rot="5400000">
              <a:off x="8582025" y="4391024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365300" y="2892202"/>
            <a:ext cx="74741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1A1E4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졸업작품 데모 발표</a:t>
            </a:r>
            <a:r>
              <a:rPr lang="en-US" altLang="ko-KR" sz="4000">
                <a:solidFill>
                  <a:srgbClr val="1A1E4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[2016305054 </a:t>
            </a:r>
            <a:r>
              <a:rPr lang="ko-KR" altLang="en-US" sz="4000">
                <a:solidFill>
                  <a:srgbClr val="1A1E4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이용준</a:t>
            </a:r>
            <a:r>
              <a:rPr lang="en-US" altLang="ko-KR" sz="4000" dirty="0">
                <a:solidFill>
                  <a:srgbClr val="1A1E4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]</a:t>
            </a:r>
            <a:endParaRPr lang="ko-KR" altLang="en-US" sz="4000" dirty="0">
              <a:solidFill>
                <a:srgbClr val="1A1E4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84817" y="4187283"/>
            <a:ext cx="1435134" cy="314325"/>
          </a:xfrm>
          <a:prstGeom prst="roundRect">
            <a:avLst/>
          </a:prstGeom>
          <a:solidFill>
            <a:srgbClr val="DB62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</a:t>
            </a:r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 rot="900000">
            <a:off x="5946221" y="2430683"/>
            <a:ext cx="312326" cy="297362"/>
          </a:xfrm>
          <a:prstGeom prst="roundRect">
            <a:avLst/>
          </a:prstGeom>
          <a:noFill/>
          <a:ln>
            <a:solidFill>
              <a:srgbClr val="DB62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834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자세 분류기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 데이터 소개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22058E-9567-484A-8B80-32BBD0A1D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20" y="1241425"/>
            <a:ext cx="8060000" cy="457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자세 분류기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 데이터 소개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22058E-9567-484A-8B80-32BBD0A1D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20" y="1251585"/>
            <a:ext cx="8060000" cy="45729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C7E0215-1848-4D99-970B-778315F07C7A}"/>
              </a:ext>
            </a:extLst>
          </p:cNvPr>
          <p:cNvSpPr/>
          <p:nvPr/>
        </p:nvSpPr>
        <p:spPr>
          <a:xfrm>
            <a:off x="3694376" y="173736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876BB1-9A3F-48A9-A970-43EE0F9CAEA7}"/>
              </a:ext>
            </a:extLst>
          </p:cNvPr>
          <p:cNvSpPr/>
          <p:nvPr/>
        </p:nvSpPr>
        <p:spPr>
          <a:xfrm>
            <a:off x="4396651" y="239776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126812-7549-4CB2-9DE2-CB054367E2EE}"/>
              </a:ext>
            </a:extLst>
          </p:cNvPr>
          <p:cNvSpPr/>
          <p:nvPr/>
        </p:nvSpPr>
        <p:spPr>
          <a:xfrm>
            <a:off x="3022874" y="236728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3E55CC-16F1-42BE-AAE4-987D06F4DE85}"/>
              </a:ext>
            </a:extLst>
          </p:cNvPr>
          <p:cNvSpPr/>
          <p:nvPr/>
        </p:nvSpPr>
        <p:spPr>
          <a:xfrm>
            <a:off x="4811976" y="279400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8907D7-EA6A-42E7-B174-7067BD7AC506}"/>
              </a:ext>
            </a:extLst>
          </p:cNvPr>
          <p:cNvSpPr/>
          <p:nvPr/>
        </p:nvSpPr>
        <p:spPr>
          <a:xfrm>
            <a:off x="2576776" y="279400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5A4E9-1C4C-4C68-9ED4-C6E10275077C}"/>
              </a:ext>
            </a:extLst>
          </p:cNvPr>
          <p:cNvSpPr/>
          <p:nvPr/>
        </p:nvSpPr>
        <p:spPr>
          <a:xfrm>
            <a:off x="5228536" y="263144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D599B5-2D6D-4E67-A99A-93D4AF7FCE4D}"/>
              </a:ext>
            </a:extLst>
          </p:cNvPr>
          <p:cNvSpPr/>
          <p:nvPr/>
        </p:nvSpPr>
        <p:spPr>
          <a:xfrm>
            <a:off x="2160216" y="263144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09BF2B-C8AB-4ADA-AC84-4CDA2E3BD455}"/>
              </a:ext>
            </a:extLst>
          </p:cNvPr>
          <p:cNvSpPr/>
          <p:nvPr/>
        </p:nvSpPr>
        <p:spPr>
          <a:xfrm>
            <a:off x="4110936" y="361696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88522-1788-4255-A52C-EEAF1E433456}"/>
              </a:ext>
            </a:extLst>
          </p:cNvPr>
          <p:cNvSpPr/>
          <p:nvPr/>
        </p:nvSpPr>
        <p:spPr>
          <a:xfrm>
            <a:off x="3199458" y="359664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27F176-F6ED-4A36-8A53-EA93A0F8007F}"/>
              </a:ext>
            </a:extLst>
          </p:cNvPr>
          <p:cNvSpPr/>
          <p:nvPr/>
        </p:nvSpPr>
        <p:spPr>
          <a:xfrm>
            <a:off x="4335691" y="443992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172B82-8755-4558-886A-20719A534C48}"/>
              </a:ext>
            </a:extLst>
          </p:cNvPr>
          <p:cNvSpPr/>
          <p:nvPr/>
        </p:nvSpPr>
        <p:spPr>
          <a:xfrm>
            <a:off x="3022874" y="443992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33C911-09B7-4BA1-8718-2094B209170F}"/>
              </a:ext>
            </a:extLst>
          </p:cNvPr>
          <p:cNvSpPr/>
          <p:nvPr/>
        </p:nvSpPr>
        <p:spPr>
          <a:xfrm>
            <a:off x="4159107" y="529336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782A649-B9BB-40EA-BADE-26F7F58839ED}"/>
              </a:ext>
            </a:extLst>
          </p:cNvPr>
          <p:cNvSpPr/>
          <p:nvPr/>
        </p:nvSpPr>
        <p:spPr>
          <a:xfrm>
            <a:off x="3226790" y="5293360"/>
            <a:ext cx="176584" cy="162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FB84EC-3B62-4A33-BFB7-076D8A57C66A}"/>
              </a:ext>
            </a:extLst>
          </p:cNvPr>
          <p:cNvSpPr/>
          <p:nvPr/>
        </p:nvSpPr>
        <p:spPr>
          <a:xfrm>
            <a:off x="6096000" y="125158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6126CA-055D-424C-AE39-30A41E9E98A5}"/>
              </a:ext>
            </a:extLst>
          </p:cNvPr>
          <p:cNvSpPr/>
          <p:nvPr/>
        </p:nvSpPr>
        <p:spPr>
          <a:xfrm>
            <a:off x="6045200" y="418782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F722B8-0037-4B7D-A7AB-A4D366AEC434}"/>
              </a:ext>
            </a:extLst>
          </p:cNvPr>
          <p:cNvSpPr/>
          <p:nvPr/>
        </p:nvSpPr>
        <p:spPr>
          <a:xfrm>
            <a:off x="6045200" y="447230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2700FB-6DAB-44D9-B335-429CB5207AC6}"/>
              </a:ext>
            </a:extLst>
          </p:cNvPr>
          <p:cNvSpPr/>
          <p:nvPr/>
        </p:nvSpPr>
        <p:spPr>
          <a:xfrm>
            <a:off x="6045200" y="475678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9C521E-55B2-4FBD-ABCA-50396CE8BD79}"/>
              </a:ext>
            </a:extLst>
          </p:cNvPr>
          <p:cNvSpPr/>
          <p:nvPr/>
        </p:nvSpPr>
        <p:spPr>
          <a:xfrm>
            <a:off x="6045200" y="504126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9F0DDF-8EE4-424E-9EA9-04495F32C255}"/>
              </a:ext>
            </a:extLst>
          </p:cNvPr>
          <p:cNvSpPr/>
          <p:nvPr/>
        </p:nvSpPr>
        <p:spPr>
          <a:xfrm>
            <a:off x="6045200" y="532574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E9B06EA-2B86-454A-9522-1DEA23641B9F}"/>
              </a:ext>
            </a:extLst>
          </p:cNvPr>
          <p:cNvSpPr/>
          <p:nvPr/>
        </p:nvSpPr>
        <p:spPr>
          <a:xfrm>
            <a:off x="6045200" y="561022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6437F6-7587-499A-81F2-674B11340D2A}"/>
              </a:ext>
            </a:extLst>
          </p:cNvPr>
          <p:cNvSpPr/>
          <p:nvPr/>
        </p:nvSpPr>
        <p:spPr>
          <a:xfrm>
            <a:off x="8026400" y="285686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0927490-30BB-4BCE-B2C6-4387C149F966}"/>
              </a:ext>
            </a:extLst>
          </p:cNvPr>
          <p:cNvSpPr/>
          <p:nvPr/>
        </p:nvSpPr>
        <p:spPr>
          <a:xfrm>
            <a:off x="8036560" y="313118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92CDB25-BD9A-416F-BA9F-36A2535E575B}"/>
              </a:ext>
            </a:extLst>
          </p:cNvPr>
          <p:cNvSpPr/>
          <p:nvPr/>
        </p:nvSpPr>
        <p:spPr>
          <a:xfrm>
            <a:off x="8036560" y="342582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239CDCE-DA6D-4B4F-B268-159995E997CE}"/>
              </a:ext>
            </a:extLst>
          </p:cNvPr>
          <p:cNvSpPr/>
          <p:nvPr/>
        </p:nvSpPr>
        <p:spPr>
          <a:xfrm>
            <a:off x="8036560" y="371030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28390A-FB55-492D-B6A7-E0514D5A1AA5}"/>
              </a:ext>
            </a:extLst>
          </p:cNvPr>
          <p:cNvSpPr/>
          <p:nvPr/>
        </p:nvSpPr>
        <p:spPr>
          <a:xfrm>
            <a:off x="8036560" y="399478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18D79A9-8878-4D52-960B-39160FF02C5D}"/>
              </a:ext>
            </a:extLst>
          </p:cNvPr>
          <p:cNvSpPr/>
          <p:nvPr/>
        </p:nvSpPr>
        <p:spPr>
          <a:xfrm>
            <a:off x="8036560" y="4269105"/>
            <a:ext cx="1706880" cy="2825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C71903-D965-4847-A0EB-95F345BDE817}"/>
              </a:ext>
            </a:extLst>
          </p:cNvPr>
          <p:cNvSpPr txBox="1"/>
          <p:nvPr/>
        </p:nvSpPr>
        <p:spPr>
          <a:xfrm>
            <a:off x="4947784" y="608417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스쿼트 학습 데이터</a:t>
            </a:r>
          </a:p>
        </p:txBody>
      </p:sp>
    </p:spTree>
    <p:extLst>
      <p:ext uri="{BB962C8B-B14F-4D97-AF65-F5344CB8AC3E}">
        <p14:creationId xmlns:p14="http://schemas.microsoft.com/office/powerpoint/2010/main" val="3311967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자세 분류기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 데이터 소개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6E7D566-4D4D-4E8F-B7F2-F4DB2A502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36" y="1726729"/>
            <a:ext cx="11592560" cy="31093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5038672-2168-41E9-836D-42B95DAF239C}"/>
              </a:ext>
            </a:extLst>
          </p:cNvPr>
          <p:cNvSpPr txBox="1"/>
          <p:nvPr/>
        </p:nvSpPr>
        <p:spPr>
          <a:xfrm>
            <a:off x="4968104" y="506817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실제 저장 방식</a:t>
            </a:r>
          </a:p>
        </p:txBody>
      </p:sp>
    </p:spTree>
    <p:extLst>
      <p:ext uri="{BB962C8B-B14F-4D97-AF65-F5344CB8AC3E}">
        <p14:creationId xmlns:p14="http://schemas.microsoft.com/office/powerpoint/2010/main" val="1985749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자세 분류기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생성 방법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3E21819-94AE-42CF-A995-40157F813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20" y="1217294"/>
            <a:ext cx="6337461" cy="499579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D8DC8A8-8F97-46F5-9AED-3AC647596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175" y="1217294"/>
            <a:ext cx="4342448" cy="1478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3A0C74-8C32-4143-8162-4B954654EA8D}"/>
              </a:ext>
            </a:extLst>
          </p:cNvPr>
          <p:cNvSpPr txBox="1"/>
          <p:nvPr/>
        </p:nvSpPr>
        <p:spPr>
          <a:xfrm>
            <a:off x="827820" y="819522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핵심 코드</a:t>
            </a:r>
          </a:p>
        </p:txBody>
      </p:sp>
    </p:spTree>
    <p:extLst>
      <p:ext uri="{BB962C8B-B14F-4D97-AF65-F5344CB8AC3E}">
        <p14:creationId xmlns:p14="http://schemas.microsoft.com/office/powerpoint/2010/main" val="577501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자세 분류기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머신러닝 다중 분류 모델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00878D8-59E8-4E1E-A945-276D97FDC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76" y="1058308"/>
            <a:ext cx="6660515" cy="4741384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D67578A-0E18-4796-9CD4-97BB101B9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929" y="1058308"/>
            <a:ext cx="4545964" cy="1002494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DC4B0A98-CF13-4647-A621-9287B2CEC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929" y="2682832"/>
            <a:ext cx="4927601" cy="5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27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데이터베이스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ERD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A40D390-F89B-4DE1-BE27-F19E7F0CA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396338"/>
              </p:ext>
            </p:extLst>
          </p:nvPr>
        </p:nvGraphicFramePr>
        <p:xfrm>
          <a:off x="392376" y="1741828"/>
          <a:ext cx="4064000" cy="285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87089838"/>
                    </a:ext>
                  </a:extLst>
                </a:gridCol>
              </a:tblGrid>
              <a:tr h="588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USER </a:t>
                      </a:r>
                      <a:r>
                        <a:rPr lang="ko-KR" altLang="en-US"/>
                        <a:t>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23621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id INT(Primary Key)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811367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username VARCHAR(80) NOT NULL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357492"/>
                  </a:ext>
                </a:extLst>
              </a:tr>
              <a:tr h="5692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password VARCHAR(80) NOT NULL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416507"/>
                  </a:ext>
                </a:extLst>
              </a:tr>
              <a:tr h="5585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nickname VARCHAR(80) NOT NULL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691532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309A935-0334-4076-86C4-AFF9B99AA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75405"/>
              </p:ext>
            </p:extLst>
          </p:nvPr>
        </p:nvGraphicFramePr>
        <p:xfrm>
          <a:off x="6827520" y="1205971"/>
          <a:ext cx="5171440" cy="42079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71440">
                  <a:extLst>
                    <a:ext uri="{9D8B030D-6E8A-4147-A177-3AD203B41FA5}">
                      <a16:colId xmlns:a16="http://schemas.microsoft.com/office/drawing/2014/main" val="1403477566"/>
                    </a:ext>
                  </a:extLst>
                </a:gridCol>
              </a:tblGrid>
              <a:tr h="467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RESULT </a:t>
                      </a:r>
                      <a:r>
                        <a:rPr lang="ko-KR" altLang="en-US"/>
                        <a:t>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016744"/>
                  </a:ext>
                </a:extLst>
              </a:tr>
              <a:tr h="467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id INT(Primary Key)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290284"/>
                  </a:ext>
                </a:extLst>
              </a:tr>
              <a:tr h="467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exercise VARCHAR(80) NOT NULL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983249"/>
                  </a:ext>
                </a:extLst>
              </a:tr>
              <a:tr h="467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goal_num VARCHAR(20) NOT NULL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433611"/>
                  </a:ext>
                </a:extLst>
              </a:tr>
              <a:tr h="467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start_time VARCHAR(80) NOT NULL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19987"/>
                  </a:ext>
                </a:extLst>
              </a:tr>
              <a:tr h="467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end_time VARCHAR(80) NOT NULL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5066"/>
                  </a:ext>
                </a:extLst>
              </a:tr>
              <a:tr h="467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exercise_time VARCHAR(80) NOT NULL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282369"/>
                  </a:ext>
                </a:extLst>
              </a:tr>
              <a:tr h="467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memo VARCHAR(300)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668210"/>
                  </a:ext>
                </a:extLst>
              </a:tr>
              <a:tr h="467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user_id INT(Foreign Key, USER)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15318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F6AE8E1-47A4-43C4-AA76-795FD062D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376" y="3176594"/>
            <a:ext cx="2371144" cy="249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1379C9-81D3-403F-93B7-A9AA2285C002}"/>
              </a:ext>
            </a:extLst>
          </p:cNvPr>
          <p:cNvSpPr txBox="1"/>
          <p:nvPr/>
        </p:nvSpPr>
        <p:spPr>
          <a:xfrm>
            <a:off x="5283200" y="342566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1:N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42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데모 시연 영상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스쿼트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스쿼트 데모">
            <a:hlinkClick r:id="" action="ppaction://media"/>
            <a:extLst>
              <a:ext uri="{FF2B5EF4-FFF2-40B4-BE49-F238E27FC236}">
                <a16:creationId xmlns:a16="http://schemas.microsoft.com/office/drawing/2014/main" id="{4F1B6A1C-94C5-446B-8945-99547027EE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2400" y="890380"/>
            <a:ext cx="9600062" cy="540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6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2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7.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결론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3669D8-2739-4C07-97ED-8B282C7F0639}"/>
              </a:ext>
            </a:extLst>
          </p:cNvPr>
          <p:cNvSpPr txBox="1"/>
          <p:nvPr/>
        </p:nvSpPr>
        <p:spPr>
          <a:xfrm>
            <a:off x="1046429" y="1859339"/>
            <a:ext cx="952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텍스트 데이터인 관절 좌표를 학습 데이터로 사용</a:t>
            </a:r>
            <a:endParaRPr lang="en-US" altLang="ko-KR"/>
          </a:p>
          <a:p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학습 속도 개선 및 높은 정확도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데이터 생성 용이</a:t>
            </a:r>
            <a:endParaRPr lang="en-US" altLang="ko-KR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sym typeface="Wingdings" panose="05000000000000000000" pitchFamily="2" charset="2"/>
              </a:rPr>
              <a:t>스마트폰의 카메라에 신체가 전부 나오려면 일정 거리 이상이 되어야 하는데 멀리 떨어지면 모바일의 작은 디스플레이로 인해 화면을 잘 인식하기 어려운 문제가 발생함</a:t>
            </a:r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PC</a:t>
            </a:r>
            <a:r>
              <a:rPr lang="ko-KR" altLang="en-US">
                <a:sym typeface="Wingdings" panose="05000000000000000000" pitchFamily="2" charset="2"/>
              </a:rPr>
              <a:t>에서 사용 함으로 써 보다 큰 디스플레이로 자신의 자세와 트레이너의 자세를 참고하여 운동을 수행할 수 있음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r>
              <a:rPr lang="ko-KR" altLang="en-US">
                <a:sym typeface="Wingdings" panose="05000000000000000000" pitchFamily="2" charset="2"/>
              </a:rPr>
              <a:t>또 </a:t>
            </a:r>
            <a:r>
              <a:rPr lang="en-US" altLang="ko-KR">
                <a:sym typeface="Wingdings" panose="05000000000000000000" pitchFamily="2" charset="2"/>
              </a:rPr>
              <a:t>TTS </a:t>
            </a:r>
            <a:r>
              <a:rPr lang="ko-KR" altLang="en-US">
                <a:sym typeface="Wingdings" panose="05000000000000000000" pitchFamily="2" charset="2"/>
              </a:rPr>
              <a:t>목소리를 통해 직관적인 자세 교정이 가능함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>
                <a:sym typeface="Wingdings" panose="05000000000000000000" pitchFamily="2" charset="2"/>
              </a:rPr>
              <a:t>PC</a:t>
            </a:r>
            <a:r>
              <a:rPr lang="ko-KR" altLang="en-US">
                <a:sym typeface="Wingdings" panose="05000000000000000000" pitchFamily="2" charset="2"/>
              </a:rPr>
              <a:t>뿐만 아니라 모바일도 지원하기 때문에 모바일을 스마트</a:t>
            </a:r>
            <a:r>
              <a:rPr lang="en-US" altLang="ko-KR">
                <a:sym typeface="Wingdings" panose="05000000000000000000" pitchFamily="2" charset="2"/>
              </a:rPr>
              <a:t>TV</a:t>
            </a:r>
            <a:r>
              <a:rPr lang="ko-KR" altLang="en-US">
                <a:sym typeface="Wingdings" panose="05000000000000000000" pitchFamily="2" charset="2"/>
              </a:rPr>
              <a:t>에 미러링으로 연결하는 등 보다 효율적으로 운동을 지원할 수 있을 것으로 여겨짐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55640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1" y="-675060"/>
            <a:ext cx="2384795" cy="2627684"/>
            <a:chOff x="-1" y="-675060"/>
            <a:chExt cx="2384795" cy="2627684"/>
          </a:xfrm>
        </p:grpSpPr>
        <p:sp>
          <p:nvSpPr>
            <p:cNvPr id="16" name="직각 삼각형 15"/>
            <p:cNvSpPr/>
            <p:nvPr/>
          </p:nvSpPr>
          <p:spPr>
            <a:xfrm rot="18900000">
              <a:off x="1034677" y="-675060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각 삼각형 16"/>
            <p:cNvSpPr/>
            <p:nvPr/>
          </p:nvSpPr>
          <p:spPr>
            <a:xfrm rot="5400000">
              <a:off x="-1" y="-1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 rot="10800000">
            <a:off x="9807205" y="4906590"/>
            <a:ext cx="2384795" cy="2627684"/>
            <a:chOff x="8582025" y="3715965"/>
            <a:chExt cx="2384795" cy="2627684"/>
          </a:xfrm>
        </p:grpSpPr>
        <p:sp>
          <p:nvSpPr>
            <p:cNvPr id="19" name="직각 삼각형 18"/>
            <p:cNvSpPr/>
            <p:nvPr/>
          </p:nvSpPr>
          <p:spPr>
            <a:xfrm rot="18900000">
              <a:off x="9616703" y="3715965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/>
            <p:cNvSpPr/>
            <p:nvPr/>
          </p:nvSpPr>
          <p:spPr>
            <a:xfrm rot="5400000">
              <a:off x="8582025" y="4391024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365300" y="2892202"/>
            <a:ext cx="7474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1A1E4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</a:t>
            </a:r>
            <a:endParaRPr lang="ko-KR" altLang="en-US" sz="4000" dirty="0">
              <a:solidFill>
                <a:srgbClr val="1A1E4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384817" y="3945933"/>
            <a:ext cx="1435134" cy="314325"/>
          </a:xfrm>
          <a:prstGeom prst="roundRect">
            <a:avLst/>
          </a:prstGeom>
          <a:solidFill>
            <a:srgbClr val="DB62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</a:t>
            </a:r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 rot="900000">
            <a:off x="5946221" y="2430683"/>
            <a:ext cx="312326" cy="297362"/>
          </a:xfrm>
          <a:prstGeom prst="roundRect">
            <a:avLst/>
          </a:prstGeom>
          <a:noFill/>
          <a:ln>
            <a:solidFill>
              <a:srgbClr val="DB62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61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3584" y="872831"/>
            <a:ext cx="178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A1E4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</a:t>
            </a:r>
            <a:endParaRPr lang="ko-KR" altLang="en-US" sz="4000" dirty="0">
              <a:solidFill>
                <a:srgbClr val="1A1E4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4381" y="6599431"/>
            <a:ext cx="138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ASIA</a:t>
            </a:r>
            <a:endParaRPr lang="ko-KR" altLang="en-US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23584" y="1839744"/>
            <a:ext cx="556661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개발환경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아키텍처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자세 교정 알고리즘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4.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자세 분류기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5.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데이터베이스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ERD</a:t>
            </a:r>
          </a:p>
          <a:p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6.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데모 시연영상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7.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결론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-1" y="-675060"/>
            <a:ext cx="2384795" cy="2627684"/>
            <a:chOff x="-1" y="-675060"/>
            <a:chExt cx="2384795" cy="2627684"/>
          </a:xfrm>
        </p:grpSpPr>
        <p:sp>
          <p:nvSpPr>
            <p:cNvPr id="27" name="직각 삼각형 26"/>
            <p:cNvSpPr/>
            <p:nvPr/>
          </p:nvSpPr>
          <p:spPr>
            <a:xfrm rot="18900000">
              <a:off x="1034677" y="-675060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각 삼각형 27"/>
            <p:cNvSpPr/>
            <p:nvPr/>
          </p:nvSpPr>
          <p:spPr>
            <a:xfrm rot="5400000">
              <a:off x="-1" y="-1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 rot="10800000">
            <a:off x="9807205" y="4906590"/>
            <a:ext cx="2384795" cy="2627684"/>
            <a:chOff x="8582025" y="3715965"/>
            <a:chExt cx="2384795" cy="2627684"/>
          </a:xfrm>
        </p:grpSpPr>
        <p:sp>
          <p:nvSpPr>
            <p:cNvPr id="30" name="직각 삼각형 29"/>
            <p:cNvSpPr/>
            <p:nvPr/>
          </p:nvSpPr>
          <p:spPr>
            <a:xfrm rot="18900000">
              <a:off x="9616703" y="3715965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각 삼각형 30"/>
            <p:cNvSpPr/>
            <p:nvPr/>
          </p:nvSpPr>
          <p:spPr>
            <a:xfrm rot="5400000">
              <a:off x="8582025" y="4391024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0877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개발환경 소개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67053-198C-4289-8A72-FAEFF2D65614}"/>
              </a:ext>
            </a:extLst>
          </p:cNvPr>
          <p:cNvSpPr txBox="1"/>
          <p:nvPr/>
        </p:nvSpPr>
        <p:spPr>
          <a:xfrm>
            <a:off x="1513789" y="1554635"/>
            <a:ext cx="9525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운영체제</a:t>
            </a:r>
            <a:r>
              <a:rPr lang="en-US" altLang="ko-KR"/>
              <a:t> : </a:t>
            </a:r>
            <a:r>
              <a:rPr lang="ko-KR" altLang="en-US"/>
              <a:t>윈도우</a:t>
            </a:r>
            <a:r>
              <a:rPr lang="en-US" altLang="ko-KR"/>
              <a:t>10 64bit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언어 </a:t>
            </a:r>
            <a:r>
              <a:rPr lang="en-US" altLang="ko-KR"/>
              <a:t>: Python, JavaScript, HTML(jinja2), CSS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프레임워크 </a:t>
            </a:r>
            <a:r>
              <a:rPr lang="en-US" altLang="ko-KR"/>
              <a:t>: Flask, Tensorflow Keras, JQuery(Ajax)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웹 서버 </a:t>
            </a:r>
            <a:r>
              <a:rPr lang="en-US" altLang="ko-KR"/>
              <a:t>: Apache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데이터베이스 </a:t>
            </a:r>
            <a:r>
              <a:rPr lang="en-US" altLang="ko-KR"/>
              <a:t>: SQLite3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API : MediaPipe Pose </a:t>
            </a:r>
            <a:r>
              <a:rPr lang="ko-KR" altLang="en-US"/>
              <a:t>솔루션</a:t>
            </a: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IDE : </a:t>
            </a:r>
            <a:r>
              <a:rPr lang="ko-KR" altLang="en-US"/>
              <a:t>파이참 프로</a:t>
            </a:r>
          </a:p>
        </p:txBody>
      </p:sp>
    </p:spTree>
    <p:extLst>
      <p:ext uri="{BB962C8B-B14F-4D97-AF65-F5344CB8AC3E}">
        <p14:creationId xmlns:p14="http://schemas.microsoft.com/office/powerpoint/2010/main" val="3194976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아키텍처 소개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5F75C-9B80-4AE3-B321-D29FF06E728E}"/>
              </a:ext>
            </a:extLst>
          </p:cNvPr>
          <p:cNvSpPr txBox="1"/>
          <p:nvPr/>
        </p:nvSpPr>
        <p:spPr>
          <a:xfrm>
            <a:off x="1274927" y="9447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50000"/>
                  </a:schemeClr>
                </a:solidFill>
              </a:rPr>
              <a:t>클라이언트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B029B1-48FA-42B7-93D0-9A1B20A60EF5}"/>
              </a:ext>
            </a:extLst>
          </p:cNvPr>
          <p:cNvSpPr txBox="1"/>
          <p:nvPr/>
        </p:nvSpPr>
        <p:spPr>
          <a:xfrm>
            <a:off x="4573039" y="93711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50000"/>
                  </a:schemeClr>
                </a:solidFill>
              </a:rPr>
              <a:t>웹 서버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06FE9-87E5-492C-B7A9-9BC8424B08DD}"/>
              </a:ext>
            </a:extLst>
          </p:cNvPr>
          <p:cNvSpPr txBox="1"/>
          <p:nvPr/>
        </p:nvSpPr>
        <p:spPr>
          <a:xfrm>
            <a:off x="7219265" y="935091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50000"/>
                  </a:schemeClr>
                </a:solidFill>
              </a:rPr>
              <a:t>백 엔드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</a:rPr>
              <a:t>(Flask)</a:t>
            </a:r>
            <a:endParaRPr lang="ko-KR" altLang="en-US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06DCD-E729-4598-95DB-9322BE7E120A}"/>
              </a:ext>
            </a:extLst>
          </p:cNvPr>
          <p:cNvSpPr txBox="1"/>
          <p:nvPr/>
        </p:nvSpPr>
        <p:spPr>
          <a:xfrm>
            <a:off x="10169617" y="9385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50000"/>
                  </a:schemeClr>
                </a:solidFill>
              </a:rPr>
              <a:t>데이터베이스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328EAA0-B527-4BC2-BDD1-796CA90037F8}"/>
              </a:ext>
            </a:extLst>
          </p:cNvPr>
          <p:cNvSpPr/>
          <p:nvPr/>
        </p:nvSpPr>
        <p:spPr>
          <a:xfrm>
            <a:off x="4010082" y="1924535"/>
            <a:ext cx="2084832" cy="3615213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Apache 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웹 서버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2D52C41-5A07-4776-97DD-977B1837F06B}"/>
              </a:ext>
            </a:extLst>
          </p:cNvPr>
          <p:cNvSpPr/>
          <p:nvPr/>
        </p:nvSpPr>
        <p:spPr>
          <a:xfrm>
            <a:off x="621969" y="4476025"/>
            <a:ext cx="2612978" cy="838629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운동 종류</a:t>
            </a:r>
            <a:endParaRPr lang="en-US" altLang="ko-KR" sz="150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목표 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AB7A4AA-995D-44B2-8399-F76216FAAAB4}"/>
              </a:ext>
            </a:extLst>
          </p:cNvPr>
          <p:cNvSpPr/>
          <p:nvPr/>
        </p:nvSpPr>
        <p:spPr>
          <a:xfrm>
            <a:off x="694413" y="2909813"/>
            <a:ext cx="1094064" cy="957385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모바일 브라우저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3EDC5BB-29DF-4410-A502-9E2046067FBF}"/>
              </a:ext>
            </a:extLst>
          </p:cNvPr>
          <p:cNvSpPr/>
          <p:nvPr/>
        </p:nvSpPr>
        <p:spPr>
          <a:xfrm>
            <a:off x="1963126" y="2980037"/>
            <a:ext cx="1212858" cy="816935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웹 </a:t>
            </a:r>
            <a:endParaRPr lang="en-US" altLang="ko-KR" sz="150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브라우저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29B71E4-5A55-4042-80C9-FEA5F02684D6}"/>
              </a:ext>
            </a:extLst>
          </p:cNvPr>
          <p:cNvCxnSpPr>
            <a:cxnSpLocks/>
            <a:stCxn id="38" idx="2"/>
            <a:endCxn id="13" idx="0"/>
          </p:cNvCxnSpPr>
          <p:nvPr/>
        </p:nvCxnSpPr>
        <p:spPr>
          <a:xfrm>
            <a:off x="1928458" y="3963175"/>
            <a:ext cx="0" cy="5128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순서도: 자기 디스크 16">
            <a:extLst>
              <a:ext uri="{FF2B5EF4-FFF2-40B4-BE49-F238E27FC236}">
                <a16:creationId xmlns:a16="http://schemas.microsoft.com/office/drawing/2014/main" id="{0FE4175D-1358-444E-9F17-824F5937AA4A}"/>
              </a:ext>
            </a:extLst>
          </p:cNvPr>
          <p:cNvSpPr/>
          <p:nvPr/>
        </p:nvSpPr>
        <p:spPr>
          <a:xfrm>
            <a:off x="9792270" y="2852986"/>
            <a:ext cx="2324354" cy="1892310"/>
          </a:xfrm>
          <a:prstGeom prst="flowChartMagneticDisk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SQLite3</a:t>
            </a:r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6213527-32A1-4DC7-9DF8-0EFB5DD0E49E}"/>
              </a:ext>
            </a:extLst>
          </p:cNvPr>
          <p:cNvCxnSpPr>
            <a:cxnSpLocks/>
          </p:cNvCxnSpPr>
          <p:nvPr/>
        </p:nvCxnSpPr>
        <p:spPr>
          <a:xfrm>
            <a:off x="3447621" y="4745295"/>
            <a:ext cx="562460" cy="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9F0602E-13C8-4FFF-B99E-6626D6B6B1C6}"/>
              </a:ext>
            </a:extLst>
          </p:cNvPr>
          <p:cNvCxnSpPr>
            <a:cxnSpLocks/>
          </p:cNvCxnSpPr>
          <p:nvPr/>
        </p:nvCxnSpPr>
        <p:spPr>
          <a:xfrm flipH="1">
            <a:off x="3447621" y="2700404"/>
            <a:ext cx="5624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AED6142-D91A-45EB-B531-43C47D744A5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094914" y="3732142"/>
            <a:ext cx="553263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F797C96-2803-4399-ADB6-1F4606967B91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9454614" y="3799141"/>
            <a:ext cx="337656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72D0069-E2ED-4B85-BBEA-AAFB3EE15501}"/>
              </a:ext>
            </a:extLst>
          </p:cNvPr>
          <p:cNvSpPr/>
          <p:nvPr/>
        </p:nvSpPr>
        <p:spPr>
          <a:xfrm>
            <a:off x="6657603" y="1607001"/>
            <a:ext cx="2797011" cy="4649844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86E4E15-D912-46A6-829F-784D05D611B6}"/>
              </a:ext>
            </a:extLst>
          </p:cNvPr>
          <p:cNvSpPr/>
          <p:nvPr/>
        </p:nvSpPr>
        <p:spPr>
          <a:xfrm>
            <a:off x="7183798" y="2604020"/>
            <a:ext cx="1743188" cy="550050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자세 추정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A4ED209-B346-497E-8667-10879759B122}"/>
              </a:ext>
            </a:extLst>
          </p:cNvPr>
          <p:cNvSpPr/>
          <p:nvPr/>
        </p:nvSpPr>
        <p:spPr>
          <a:xfrm>
            <a:off x="7256306" y="5627459"/>
            <a:ext cx="1598172" cy="457893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운동 종합 결과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E001C0C-90C8-4A23-BE0F-16C2BC98683E}"/>
              </a:ext>
            </a:extLst>
          </p:cNvPr>
          <p:cNvSpPr/>
          <p:nvPr/>
        </p:nvSpPr>
        <p:spPr>
          <a:xfrm>
            <a:off x="6831114" y="4380117"/>
            <a:ext cx="1165034" cy="728905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자세 교정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CBD5E18-C58D-4E4F-BC72-E93B0912BADC}"/>
              </a:ext>
            </a:extLst>
          </p:cNvPr>
          <p:cNvSpPr/>
          <p:nvPr/>
        </p:nvSpPr>
        <p:spPr>
          <a:xfrm>
            <a:off x="8113779" y="4379010"/>
            <a:ext cx="1165034" cy="728903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운동 횟수 카운팅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699BA52-1DEA-453A-92B5-0F4CA05FA51C}"/>
              </a:ext>
            </a:extLst>
          </p:cNvPr>
          <p:cNvSpPr/>
          <p:nvPr/>
        </p:nvSpPr>
        <p:spPr>
          <a:xfrm>
            <a:off x="6728809" y="4184278"/>
            <a:ext cx="2654597" cy="1156445"/>
          </a:xfrm>
          <a:prstGeom prst="roundRect">
            <a:avLst/>
          </a:prstGeom>
          <a:noFill/>
          <a:ln w="25400">
            <a:solidFill>
              <a:schemeClr val="bg1">
                <a:lumMod val="50000"/>
                <a:alpha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FEC33A-EF79-4F0C-BED9-210580F6D361}"/>
              </a:ext>
            </a:extLst>
          </p:cNvPr>
          <p:cNvCxnSpPr>
            <a:cxnSpLocks/>
            <a:stCxn id="31" idx="2"/>
            <a:endCxn id="27" idx="0"/>
          </p:cNvCxnSpPr>
          <p:nvPr/>
        </p:nvCxnSpPr>
        <p:spPr>
          <a:xfrm>
            <a:off x="8055392" y="3924633"/>
            <a:ext cx="716" cy="25964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98427D6-13DD-4766-86D8-B97A8F669FF7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>
            <a:off x="8055392" y="3154070"/>
            <a:ext cx="0" cy="220513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2837AE-296E-4051-8505-E1F58186F837}"/>
              </a:ext>
            </a:extLst>
          </p:cNvPr>
          <p:cNvCxnSpPr>
            <a:cxnSpLocks/>
            <a:stCxn id="27" idx="2"/>
            <a:endCxn id="24" idx="0"/>
          </p:cNvCxnSpPr>
          <p:nvPr/>
        </p:nvCxnSpPr>
        <p:spPr>
          <a:xfrm flipH="1">
            <a:off x="8055392" y="5340723"/>
            <a:ext cx="716" cy="28673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FFDA532-DCBE-4611-B64B-48BBDA2AE3BF}"/>
              </a:ext>
            </a:extLst>
          </p:cNvPr>
          <p:cNvSpPr/>
          <p:nvPr/>
        </p:nvSpPr>
        <p:spPr>
          <a:xfrm>
            <a:off x="7183798" y="3374583"/>
            <a:ext cx="1743188" cy="550050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자세 분류기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982D867-00A4-4FBB-96DD-1E435ED63D7B}"/>
              </a:ext>
            </a:extLst>
          </p:cNvPr>
          <p:cNvCxnSpPr/>
          <p:nvPr/>
        </p:nvCxnSpPr>
        <p:spPr>
          <a:xfrm>
            <a:off x="0" y="1355992"/>
            <a:ext cx="12192000" cy="0"/>
          </a:xfrm>
          <a:prstGeom prst="line">
            <a:avLst/>
          </a:prstGeom>
          <a:ln w="25400">
            <a:solidFill>
              <a:schemeClr val="dk1">
                <a:alpha val="2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663DCB3-86F9-4677-9484-8EB829FE8258}"/>
              </a:ext>
            </a:extLst>
          </p:cNvPr>
          <p:cNvSpPr/>
          <p:nvPr/>
        </p:nvSpPr>
        <p:spPr>
          <a:xfrm>
            <a:off x="439093" y="1714471"/>
            <a:ext cx="3010497" cy="3994931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A1E067A-446C-40C6-A835-2F0F2522889C}"/>
              </a:ext>
            </a:extLst>
          </p:cNvPr>
          <p:cNvSpPr/>
          <p:nvPr/>
        </p:nvSpPr>
        <p:spPr>
          <a:xfrm>
            <a:off x="529952" y="2831250"/>
            <a:ext cx="2797011" cy="1131925"/>
          </a:xfrm>
          <a:prstGeom prst="roundRect">
            <a:avLst/>
          </a:prstGeom>
          <a:noFill/>
          <a:ln w="25400">
            <a:solidFill>
              <a:schemeClr val="bg1">
                <a:lumMod val="50000"/>
                <a:alpha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D32AED-9717-4B5D-BC0F-F093B6D45391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8055392" y="2383255"/>
            <a:ext cx="5561" cy="22076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1D7D2ED-19C3-4964-8F40-53D33DB2E722}"/>
              </a:ext>
            </a:extLst>
          </p:cNvPr>
          <p:cNvSpPr txBox="1"/>
          <p:nvPr/>
        </p:nvSpPr>
        <p:spPr>
          <a:xfrm>
            <a:off x="3476769" y="2397873"/>
            <a:ext cx="5624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bg1">
                    <a:lumMod val="50000"/>
                  </a:schemeClr>
                </a:solidFill>
              </a:rPr>
              <a:t>응답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64986F-6C59-4BF2-8E68-B5EF130744E1}"/>
              </a:ext>
            </a:extLst>
          </p:cNvPr>
          <p:cNvSpPr txBox="1"/>
          <p:nvPr/>
        </p:nvSpPr>
        <p:spPr>
          <a:xfrm>
            <a:off x="3467590" y="4452907"/>
            <a:ext cx="5624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bg1">
                    <a:lumMod val="50000"/>
                  </a:schemeClr>
                </a:solidFill>
              </a:rPr>
              <a:t>요청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E55609-78AA-4329-A1C0-E412084E116B}"/>
              </a:ext>
            </a:extLst>
          </p:cNvPr>
          <p:cNvSpPr txBox="1"/>
          <p:nvPr/>
        </p:nvSpPr>
        <p:spPr>
          <a:xfrm>
            <a:off x="6081392" y="3396880"/>
            <a:ext cx="6682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>
                <a:solidFill>
                  <a:schemeClr val="bg1">
                    <a:lumMod val="50000"/>
                  </a:schemeClr>
                </a:solidFill>
              </a:rPr>
              <a:t>WSGI</a:t>
            </a:r>
            <a:endParaRPr lang="ko-KR" altLang="en-U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BEA4716-F458-40F0-B177-24A274660E2E}"/>
              </a:ext>
            </a:extLst>
          </p:cNvPr>
          <p:cNvSpPr/>
          <p:nvPr/>
        </p:nvSpPr>
        <p:spPr>
          <a:xfrm>
            <a:off x="1448787" y="1923231"/>
            <a:ext cx="953400" cy="590683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사용자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E3A0054-4E72-4FDF-BCC9-95C8A1A30519}"/>
              </a:ext>
            </a:extLst>
          </p:cNvPr>
          <p:cNvCxnSpPr>
            <a:cxnSpLocks/>
            <a:stCxn id="53" idx="2"/>
            <a:endCxn id="38" idx="0"/>
          </p:cNvCxnSpPr>
          <p:nvPr/>
        </p:nvCxnSpPr>
        <p:spPr>
          <a:xfrm>
            <a:off x="1925487" y="2513914"/>
            <a:ext cx="2971" cy="31733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BB26FD0F-DD50-4D8F-8439-9A2CE3607268}"/>
              </a:ext>
            </a:extLst>
          </p:cNvPr>
          <p:cNvSpPr/>
          <p:nvPr/>
        </p:nvSpPr>
        <p:spPr>
          <a:xfrm>
            <a:off x="8310671" y="1794189"/>
            <a:ext cx="616471" cy="453248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웹캠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86305656-8A08-4F12-B237-5BB9C2151C29}"/>
              </a:ext>
            </a:extLst>
          </p:cNvPr>
          <p:cNvSpPr/>
          <p:nvPr/>
        </p:nvSpPr>
        <p:spPr>
          <a:xfrm>
            <a:off x="7074914" y="1800827"/>
            <a:ext cx="1104576" cy="453248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bg1">
                    <a:lumMod val="50000"/>
                  </a:schemeClr>
                </a:solidFill>
              </a:rPr>
              <a:t>트레이너 비디오</a:t>
            </a: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35DF9A12-9500-40CC-9DA1-7B779FAAD401}"/>
              </a:ext>
            </a:extLst>
          </p:cNvPr>
          <p:cNvSpPr/>
          <p:nvPr/>
        </p:nvSpPr>
        <p:spPr>
          <a:xfrm>
            <a:off x="6915452" y="1686978"/>
            <a:ext cx="2190458" cy="677870"/>
          </a:xfrm>
          <a:prstGeom prst="roundRect">
            <a:avLst/>
          </a:prstGeom>
          <a:noFill/>
          <a:ln w="25400">
            <a:solidFill>
              <a:schemeClr val="bg1">
                <a:lumMod val="50000"/>
                <a:alpha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6E844D9-EB8A-497B-AFC5-EFC264686837}"/>
              </a:ext>
            </a:extLst>
          </p:cNvPr>
          <p:cNvCxnSpPr>
            <a:cxnSpLocks/>
            <a:stCxn id="24" idx="1"/>
            <a:endCxn id="53" idx="1"/>
          </p:cNvCxnSpPr>
          <p:nvPr/>
        </p:nvCxnSpPr>
        <p:spPr>
          <a:xfrm rot="10800000">
            <a:off x="1448788" y="2218574"/>
            <a:ext cx="5807519" cy="3637833"/>
          </a:xfrm>
          <a:prstGeom prst="bentConnector3">
            <a:avLst>
              <a:gd name="adj1" fmla="val 121467"/>
            </a:avLst>
          </a:prstGeom>
          <a:ln w="25400" cmpd="dbl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36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자세 교정 알고리즘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자세 분류기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E4A8023-2357-47DE-96CC-88A302D29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682" y="1208656"/>
            <a:ext cx="1819275" cy="4048125"/>
          </a:xfrm>
          <a:prstGeom prst="rect">
            <a:avLst/>
          </a:prstGeom>
        </p:spPr>
      </p:pic>
      <p:pic>
        <p:nvPicPr>
          <p:cNvPr id="8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521CF58-4180-439E-87DB-873C850A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1284856"/>
            <a:ext cx="2447925" cy="3971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224F51-9102-495B-B259-9514925492FE}"/>
              </a:ext>
            </a:extLst>
          </p:cNvPr>
          <p:cNvSpPr txBox="1"/>
          <p:nvPr/>
        </p:nvSpPr>
        <p:spPr>
          <a:xfrm>
            <a:off x="2905760" y="554924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UP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1261A9-C3D3-4751-A8B9-22726F639682}"/>
              </a:ext>
            </a:extLst>
          </p:cNvPr>
          <p:cNvSpPr txBox="1"/>
          <p:nvPr/>
        </p:nvSpPr>
        <p:spPr>
          <a:xfrm>
            <a:off x="5429386" y="5535409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DOWN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467F6F-3E18-4B0F-B041-7353337C9802}"/>
              </a:ext>
            </a:extLst>
          </p:cNvPr>
          <p:cNvSpPr txBox="1"/>
          <p:nvPr/>
        </p:nvSpPr>
        <p:spPr>
          <a:xfrm>
            <a:off x="8244957" y="5535409"/>
            <a:ext cx="121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NOTHING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5C6F1D-C50C-48EC-B06B-00F4CB788494}"/>
              </a:ext>
            </a:extLst>
          </p:cNvPr>
          <p:cNvCxnSpPr>
            <a:cxnSpLocks/>
          </p:cNvCxnSpPr>
          <p:nvPr/>
        </p:nvCxnSpPr>
        <p:spPr>
          <a:xfrm flipH="1">
            <a:off x="7830663" y="2001035"/>
            <a:ext cx="2133600" cy="315366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A18A9FC-BF6B-4341-94AD-8E39770E9B1E}"/>
              </a:ext>
            </a:extLst>
          </p:cNvPr>
          <p:cNvCxnSpPr>
            <a:cxnSpLocks/>
          </p:cNvCxnSpPr>
          <p:nvPr/>
        </p:nvCxnSpPr>
        <p:spPr>
          <a:xfrm>
            <a:off x="7830663" y="2001035"/>
            <a:ext cx="2133600" cy="315366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577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자세 교정 알고리즘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–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다리 각도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30C2FE9-64FD-42AB-BA8C-FFB28EE1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08" y="1287780"/>
            <a:ext cx="10085583" cy="136398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66D48F4-A83A-4394-BC3E-0818A136D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08" y="3628962"/>
            <a:ext cx="3329398" cy="987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55D783-1DE8-4D02-AB17-682E7864805A}"/>
              </a:ext>
            </a:extLst>
          </p:cNvPr>
          <p:cNvSpPr txBox="1"/>
          <p:nvPr/>
        </p:nvSpPr>
        <p:spPr>
          <a:xfrm>
            <a:off x="1053208" y="3117978"/>
            <a:ext cx="245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다리 각도 기준치</a:t>
            </a:r>
          </a:p>
        </p:txBody>
      </p:sp>
    </p:spTree>
    <p:extLst>
      <p:ext uri="{BB962C8B-B14F-4D97-AF65-F5344CB8AC3E}">
        <p14:creationId xmlns:p14="http://schemas.microsoft.com/office/powerpoint/2010/main" val="1290199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자세 교정 알고리즘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–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발 각도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1B0C251-5E77-4C70-A01B-C8FF16C37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20" y="958363"/>
            <a:ext cx="8232720" cy="17463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000F68-E334-4548-9E73-420629F4C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151" y="2193955"/>
            <a:ext cx="2704409" cy="5214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5F2BA9-1135-49DB-9F8C-CF7D412B729F}"/>
              </a:ext>
            </a:extLst>
          </p:cNvPr>
          <p:cNvSpPr txBox="1"/>
          <p:nvPr/>
        </p:nvSpPr>
        <p:spPr>
          <a:xfrm>
            <a:off x="9307830" y="1775146"/>
            <a:ext cx="213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발 각도 기준치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8F740EF-DDC4-4296-BE80-372F1E816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20" y="3617729"/>
            <a:ext cx="10096374" cy="25487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BCC099-8032-4688-A527-4216CE9275B9}"/>
              </a:ext>
            </a:extLst>
          </p:cNvPr>
          <p:cNvSpPr txBox="1"/>
          <p:nvPr/>
        </p:nvSpPr>
        <p:spPr>
          <a:xfrm>
            <a:off x="748720" y="3129294"/>
            <a:ext cx="288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발 자세 교정 알고리즘</a:t>
            </a:r>
          </a:p>
        </p:txBody>
      </p:sp>
    </p:spTree>
    <p:extLst>
      <p:ext uri="{BB962C8B-B14F-4D97-AF65-F5344CB8AC3E}">
        <p14:creationId xmlns:p14="http://schemas.microsoft.com/office/powerpoint/2010/main" val="270571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자세 교정 알고리즘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–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어깨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~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발목 사이 거리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B52048-77F9-4D0D-A6A9-2E9AD7C55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20" y="880308"/>
            <a:ext cx="9581515" cy="11617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5817B1-3C2B-4028-8546-F540E08C5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20" y="2541016"/>
            <a:ext cx="3719195" cy="4463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7AAF93-819F-4C9E-9BA2-0964E354F908}"/>
              </a:ext>
            </a:extLst>
          </p:cNvPr>
          <p:cNvSpPr txBox="1"/>
          <p:nvPr/>
        </p:nvSpPr>
        <p:spPr>
          <a:xfrm>
            <a:off x="937520" y="2142429"/>
            <a:ext cx="226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발목 범위 기준치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4970154-B591-4510-873D-3880222BC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20" y="3607931"/>
            <a:ext cx="7094845" cy="28379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AB11A2-3D7C-425A-8768-F2D9294FDF75}"/>
              </a:ext>
            </a:extLst>
          </p:cNvPr>
          <p:cNvSpPr txBox="1"/>
          <p:nvPr/>
        </p:nvSpPr>
        <p:spPr>
          <a:xfrm>
            <a:off x="937519" y="3184079"/>
            <a:ext cx="314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발목 자세 교정 알고리즘</a:t>
            </a:r>
          </a:p>
        </p:txBody>
      </p:sp>
    </p:spTree>
    <p:extLst>
      <p:ext uri="{BB962C8B-B14F-4D97-AF65-F5344CB8AC3E}">
        <p14:creationId xmlns:p14="http://schemas.microsoft.com/office/powerpoint/2010/main" val="1312203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F4C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392376" y="219006"/>
            <a:ext cx="356344" cy="356344"/>
          </a:xfrm>
          <a:prstGeom prst="rtTriangle">
            <a:avLst/>
          </a:prstGeom>
          <a:solidFill>
            <a:srgbClr val="F4CE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7820" y="175231"/>
            <a:ext cx="767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3.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자세 교정 알고리즘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–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어깨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~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무릎 사이 거리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6E4DCF0-F64C-41AD-8549-7CD0457A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9" y="3724826"/>
            <a:ext cx="6387841" cy="259597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AF38A60-A8FB-482E-82DC-DCF0BC5B9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59" y="847094"/>
            <a:ext cx="9460289" cy="11417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BF73FA-1DC9-4F25-A7D2-0AC5D01AA7A3}"/>
              </a:ext>
            </a:extLst>
          </p:cNvPr>
          <p:cNvSpPr txBox="1"/>
          <p:nvPr/>
        </p:nvSpPr>
        <p:spPr>
          <a:xfrm>
            <a:off x="937520" y="2152589"/>
            <a:ext cx="226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무릎 범위 기준치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0876E-0C2C-4954-AD6F-8AEC2EFEE465}"/>
              </a:ext>
            </a:extLst>
          </p:cNvPr>
          <p:cNvSpPr txBox="1"/>
          <p:nvPr/>
        </p:nvSpPr>
        <p:spPr>
          <a:xfrm>
            <a:off x="937519" y="3265359"/>
            <a:ext cx="314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무릎 자세 교정 알고리즘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6AF423-D1D0-4C0B-92C3-DADF150F0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59" y="2612056"/>
            <a:ext cx="3790098" cy="55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35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 cmpd="dbl">
          <a:solidFill>
            <a:schemeClr val="bg1">
              <a:lumMod val="50000"/>
            </a:schemeClr>
          </a:solidFill>
          <a:headEnd type="triangle"/>
          <a:tailEnd type="triangle"/>
        </a:ln>
      </a:spPr>
      <a:bodyPr/>
      <a:lstStyle/>
      <a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</TotalTime>
  <Words>598</Words>
  <Application>Microsoft Office PowerPoint</Application>
  <PresentationFormat>와이드스크린</PresentationFormat>
  <Paragraphs>122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KoPub돋움체 Bold</vt:lpstr>
      <vt:lpstr>KoPub돋움체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이 용준</cp:lastModifiedBy>
  <cp:revision>1195</cp:revision>
  <dcterms:created xsi:type="dcterms:W3CDTF">2018-01-17T05:06:42Z</dcterms:created>
  <dcterms:modified xsi:type="dcterms:W3CDTF">2021-08-24T13:08:46Z</dcterms:modified>
</cp:coreProperties>
</file>